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1"/>
  </p:notesMasterIdLst>
  <p:sldIdLst>
    <p:sldId id="270" r:id="rId5"/>
    <p:sldId id="271" r:id="rId6"/>
    <p:sldId id="302" r:id="rId7"/>
    <p:sldId id="323" r:id="rId8"/>
    <p:sldId id="324" r:id="rId9"/>
    <p:sldId id="325" r:id="rId10"/>
    <p:sldId id="327" r:id="rId11"/>
    <p:sldId id="332" r:id="rId12"/>
    <p:sldId id="328" r:id="rId13"/>
    <p:sldId id="329" r:id="rId14"/>
    <p:sldId id="330" r:id="rId15"/>
    <p:sldId id="333" r:id="rId16"/>
    <p:sldId id="334" r:id="rId17"/>
    <p:sldId id="335" r:id="rId18"/>
    <p:sldId id="336" r:id="rId19"/>
    <p:sldId id="337" r:id="rId20"/>
    <p:sldId id="331" r:id="rId21"/>
    <p:sldId id="303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26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Medium" panose="00000600000000000000" pitchFamily="2" charset="0"/>
      <p:regular r:id="rId40"/>
      <p:italic r:id="rId41"/>
    </p:embeddedFont>
    <p:embeddedFont>
      <p:font typeface="Montserrat SemiBold" panose="00000700000000000000" pitchFamily="2" charset="0"/>
      <p:bold r:id="rId42"/>
      <p:boldItalic r:id="rId4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5">
          <p15:clr>
            <a:srgbClr val="A4A3A4"/>
          </p15:clr>
        </p15:guide>
        <p15:guide id="2" pos="5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245C4F"/>
    <a:srgbClr val="A42145"/>
    <a:srgbClr val="DEC9A2"/>
    <a:srgbClr val="404040"/>
    <a:srgbClr val="6E152E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86395"/>
  </p:normalViewPr>
  <p:slideViewPr>
    <p:cSldViewPr snapToGrid="0" snapToObjects="1">
      <p:cViewPr varScale="1">
        <p:scale>
          <a:sx n="50" d="100"/>
          <a:sy n="50" d="100"/>
        </p:scale>
        <p:origin x="1042" y="27"/>
      </p:cViewPr>
      <p:guideLst>
        <p:guide orient="horz" pos="2445"/>
        <p:guide pos="5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22/10/2021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595891"/>
            <a:ext cx="11465560" cy="1325563"/>
          </a:xfrm>
        </p:spPr>
        <p:txBody>
          <a:bodyPr/>
          <a:lstStyle/>
          <a:p>
            <a:r>
              <a:rPr lang="es-MX" sz="3600" dirty="0"/>
              <a:t> PLAN EMERGENTE DE CAPACITACION  PARA MEJORA DE PROCESOS ASISTENCIALES</a:t>
            </a:r>
            <a:br>
              <a:rPr lang="es-MX" sz="3600" dirty="0"/>
            </a:br>
            <a:r>
              <a:rPr lang="es-MX" sz="3600" dirty="0"/>
              <a:t> </a:t>
            </a:r>
            <a:r>
              <a:rPr lang="es-MX" sz="2400" dirty="0"/>
              <a:t>RETO DE 120 DÍAS   </a:t>
            </a:r>
            <a:br>
              <a:rPr lang="es-MX" sz="2400" dirty="0"/>
            </a:br>
            <a:br>
              <a:rPr lang="es-MX" sz="2400" dirty="0"/>
            </a:br>
            <a:r>
              <a:rPr lang="es-MX" sz="3600" dirty="0"/>
              <a:t>HGZ89 “Chapultepec”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Procesos críticos para la prevención de IAAS y Precauciones de Aislamiento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86" y="3959037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340" y="4626840"/>
            <a:ext cx="1297059" cy="15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 txBox="1">
            <a:spLocks/>
          </p:cNvSpPr>
          <p:nvPr/>
        </p:nvSpPr>
        <p:spPr>
          <a:xfrm>
            <a:off x="269089" y="6148520"/>
            <a:ext cx="3845711" cy="568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/>
              <a:t>Coordinación Clínica de Educación e Investigación en Salud</a:t>
            </a:r>
          </a:p>
        </p:txBody>
      </p:sp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CU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95" y="20923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lphaLcParenR"/>
            </a:pPr>
            <a:r>
              <a:rPr lang="es-MX" b="1" dirty="0">
                <a:solidFill>
                  <a:srgbClr val="000000"/>
                </a:solidFill>
                <a:latin typeface="Montserrat SemiBold"/>
              </a:rPr>
              <a:t>Inserción de Catéter Urinario: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a) Higiene de manos del personal de salud, previo a la inserción.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b) Inserción con técnica aséptica (ver anexos).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c) Fijación del catéter urinario de acuerdo a edad y género del paciente. </a:t>
            </a:r>
          </a:p>
        </p:txBody>
      </p:sp>
    </p:spTree>
    <p:extLst>
      <p:ext uri="{BB962C8B-B14F-4D97-AF65-F5344CB8AC3E}">
        <p14:creationId xmlns:p14="http://schemas.microsoft.com/office/powerpoint/2010/main" val="136170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CU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95" y="20923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b) Mantenimiento de catéter urinario: 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rgbClr val="000000"/>
                </a:solidFill>
                <a:latin typeface="Montserrat"/>
              </a:rPr>
              <a:t>Evaluación diaria sobre la necesidad de la permanencia del catéter urinario o su retiro. </a:t>
            </a:r>
          </a:p>
          <a:p>
            <a:pPr marL="342900" indent="-342900" algn="just">
              <a:buAutoNum type="alphaLcParenR"/>
            </a:pPr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b) Aseo diario de genitales con agua y jabón mientras permanece instalado el catéter urinario.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c) Mantener la línea de drenaje libre de obstrucción.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d) Mantener la bolsa colectora por debajo del nivel de la vejiga, sin tocar el suelo.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e) Mantener el sistema sin desconexiones en todo momento.</a:t>
            </a:r>
            <a:r>
              <a:rPr lang="es-MX" b="1" dirty="0">
                <a:solidFill>
                  <a:srgbClr val="000000"/>
                </a:solidFill>
                <a:latin typeface="Montserrat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663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Neumonía Asociada a </a:t>
            </a:r>
          </a:p>
          <a:p>
            <a:r>
              <a:rPr lang="es-MX" sz="36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Ventilación Mecánica</a:t>
            </a:r>
            <a:endParaRPr lang="es-MX" sz="36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887291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2899956"/>
            <a:ext cx="682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Paquete de Acciones para la Prevención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de Neumonía Asociada a Ventilación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Mecánica (NAV)</a:t>
            </a:r>
            <a:endParaRPr lang="es-MX" sz="2000" b="1" dirty="0">
              <a:solidFill>
                <a:prstClr val="black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A01BC5-FCBF-4169-AE5C-F16ECA875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390" y="2348956"/>
            <a:ext cx="5246915" cy="39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NAVM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95" y="2092388"/>
            <a:ext cx="82544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MX" b="1" dirty="0">
                <a:solidFill>
                  <a:srgbClr val="000000"/>
                </a:solidFill>
                <a:latin typeface="Montserrat SemiBold"/>
              </a:rPr>
              <a:t>Higiene de manos del personal, uso de guantes y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cubrebocas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.</a:t>
            </a: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b) Elevar la cabecera 30-45 grados en pacientes adultos y de 10-15 grados en pacientes neonatos.</a:t>
            </a: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c) Cuando se utiliza cánula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endotraqueal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 con globo, inflarlo a su capacidad para mantener la presión de perfusión capilar de la mucosa entre 20 hasta 30 cm H2O (18-22 mm Hg), logrando un adecuado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neumotaponamiento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, cumpliendo varias funciones: permite mantener niveles de presión positiva, evita la aspiración de secreciones de la vía área superior o desde el tracto digestivo, evita el riesgo de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extubación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 o en el otro extremo la necrosis traqueal.</a:t>
            </a:r>
          </a:p>
        </p:txBody>
      </p:sp>
    </p:spTree>
    <p:extLst>
      <p:ext uri="{BB962C8B-B14F-4D97-AF65-F5344CB8AC3E}">
        <p14:creationId xmlns:p14="http://schemas.microsoft.com/office/powerpoint/2010/main" val="143672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NAVM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95" y="2092388"/>
            <a:ext cx="8254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d) Evaluación diaria ante la posible interrupción de la sedación y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extubación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. 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e) Aseo oral (ej.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Clorhexidina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 al 0.12%46,47 o solución fisiológica al 0.9%).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f) Drenaje de secreciones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endotraqueales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 con sistema cerrado.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g) Uso de humedad activa o pasiva.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latin typeface="Montserrat SemiBold"/>
              </a:rPr>
              <a:t>h) </a:t>
            </a:r>
            <a:r>
              <a:rPr lang="pt-BR" b="1" dirty="0" err="1">
                <a:solidFill>
                  <a:srgbClr val="000000"/>
                </a:solidFill>
                <a:latin typeface="Montserrat SemiBold"/>
              </a:rPr>
              <a:t>Profilaxis</a:t>
            </a:r>
            <a:r>
              <a:rPr lang="pt-BR" b="1" dirty="0">
                <a:solidFill>
                  <a:srgbClr val="000000"/>
                </a:solidFill>
                <a:latin typeface="Montserrat SemiBold"/>
              </a:rPr>
              <a:t> de úlcera péptica y </a:t>
            </a:r>
            <a:r>
              <a:rPr lang="pt-BR" b="1" dirty="0" err="1">
                <a:solidFill>
                  <a:srgbClr val="000000"/>
                </a:solidFill>
                <a:latin typeface="Montserrat SemiBold"/>
              </a:rPr>
              <a:t>trombosis</a:t>
            </a:r>
            <a:r>
              <a:rPr lang="pt-BR" b="1" dirty="0">
                <a:solidFill>
                  <a:srgbClr val="000000"/>
                </a:solidFill>
                <a:latin typeface="Montserrat SemiBold"/>
              </a:rPr>
              <a:t> venosa profunda.</a:t>
            </a:r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9327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ISQ</a:t>
            </a:r>
            <a:endParaRPr lang="es-MX" sz="36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887291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2899956"/>
            <a:ext cx="682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Paquete de Acciones para la Prevención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 de Infección de Sitio Quirúrgico (ISQ)</a:t>
            </a:r>
            <a:endParaRPr lang="es-MX" sz="2000" b="1" dirty="0">
              <a:solidFill>
                <a:prstClr val="black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55A309-205B-4101-A528-E1DEE57ED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882" y="2423108"/>
            <a:ext cx="5165038" cy="38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ISQ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95" y="2092388"/>
            <a:ext cx="8254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MX" b="1" dirty="0">
                <a:solidFill>
                  <a:srgbClr val="000000"/>
                </a:solidFill>
                <a:latin typeface="Montserrat SemiBold"/>
              </a:rPr>
              <a:t>Uso de barrera máxima.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b) Administración de antibióticos profilácticos (adecuados en tiempo y dosis).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c) No rasurar; en caso de requerir eliminación del vello o cabello se realiza únicamente con cortadora eléctrica o tijeras.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d) Usar antisépticos adecuados.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Montserrat SemiBold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 SemiBold"/>
              </a:rPr>
              <a:t>e) Mantener control glucémico y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normotermia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 durante el periodo </a:t>
            </a:r>
            <a:r>
              <a:rPr lang="es-MX" b="1" dirty="0" err="1">
                <a:solidFill>
                  <a:srgbClr val="000000"/>
                </a:solidFill>
                <a:latin typeface="Montserrat SemiBold"/>
              </a:rPr>
              <a:t>intraoperatorio</a:t>
            </a:r>
            <a:r>
              <a:rPr lang="es-MX" b="1" dirty="0">
                <a:solidFill>
                  <a:srgbClr val="000000"/>
                </a:solidFill>
                <a:latin typeface="Montserrat Semi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2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595891"/>
            <a:ext cx="11465560" cy="1325563"/>
          </a:xfrm>
        </p:spPr>
        <p:txBody>
          <a:bodyPr/>
          <a:lstStyle/>
          <a:p>
            <a:r>
              <a:rPr lang="es-MX" sz="3600" dirty="0"/>
              <a:t> PLAN EMERGENTE DE CAPACITACION  PARA MEJORA DE PROCESOS ASISTENCIALES</a:t>
            </a:r>
            <a:br>
              <a:rPr lang="es-MX" sz="3600" dirty="0"/>
            </a:br>
            <a:r>
              <a:rPr lang="es-MX" sz="3600" dirty="0"/>
              <a:t> </a:t>
            </a:r>
            <a:r>
              <a:rPr lang="es-MX" sz="2400" dirty="0"/>
              <a:t>RETO DE 120 DÍAS   </a:t>
            </a:r>
            <a:br>
              <a:rPr lang="es-MX" sz="2400" dirty="0"/>
            </a:br>
            <a:br>
              <a:rPr lang="es-MX" sz="2400" dirty="0"/>
            </a:br>
            <a:r>
              <a:rPr lang="es-MX" sz="3600" dirty="0"/>
              <a:t>HGZ89 “Chapultepec”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Precauciones de Aislamiento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86" y="3959037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340" y="4626840"/>
            <a:ext cx="1297059" cy="15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 txBox="1">
            <a:spLocks/>
          </p:cNvSpPr>
          <p:nvPr/>
        </p:nvSpPr>
        <p:spPr>
          <a:xfrm>
            <a:off x="269089" y="6148520"/>
            <a:ext cx="3845711" cy="568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prstClr val="white"/>
                </a:solidFill>
              </a:rPr>
              <a:t>Coordinación Clínica de Educación e Investigación en Salud</a:t>
            </a:r>
          </a:p>
        </p:txBody>
      </p:sp>
    </p:spTree>
    <p:extLst>
      <p:ext uri="{BB962C8B-B14F-4D97-AF65-F5344CB8AC3E}">
        <p14:creationId xmlns:p14="http://schemas.microsoft.com/office/powerpoint/2010/main" val="238968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Precauciones Estándar y </a:t>
            </a:r>
          </a:p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por Mecanismos de Transmisión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Estas precauciones de aislamiento deben de incluirse en todas las indicaciones médicas de cada paciente.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Para el cumplimiento de las acciones seguras, es importante asegurar que el personal de salud de la unidad este capacitado sobre los tipos de precauciones estándar y de aislamiento por mecanismos de transmisión, la identificación de las tarjetas y el apego a las mismas.</a:t>
            </a:r>
          </a:p>
        </p:txBody>
      </p:sp>
    </p:spTree>
    <p:extLst>
      <p:ext uri="{BB962C8B-B14F-4D97-AF65-F5344CB8AC3E}">
        <p14:creationId xmlns:p14="http://schemas.microsoft.com/office/powerpoint/2010/main" val="86323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Precauciones Estándar y </a:t>
            </a:r>
          </a:p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por Mecanismos de Transmisión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El médico tratante asigna, actualiza y retira las medidas de Precauciones que requiere el paciente y lo deja asentado en  el Expediente clínico.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Enfermería realiza la dotación de los insumos necesarios para llevarlas a cabo. 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Enfermería realiza actividades de Educación al paciente y su familia sobre las medidas de Precauciones que se asignaran al paciente. 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2318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6" y="3189623"/>
            <a:ext cx="5333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Las Infecciones Asociadas a la Atención a la Salud (IAAS) son un problema relevante de salud pública de gran trascendencia económica y social, constituyendo un desafío para las instituciones y el personal de salud responsable de su atención. </a:t>
            </a:r>
            <a:endParaRPr lang="es-MX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3C66B9-6C46-45F0-A9AA-490AD8B0A7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551"/>
          <a:stretch/>
        </p:blipFill>
        <p:spPr>
          <a:xfrm>
            <a:off x="6215549" y="2242832"/>
            <a:ext cx="5590371" cy="38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Precauciones Estándar y </a:t>
            </a:r>
          </a:p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por Mecanismos de Transmisión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Los responsables del programa de Reducción y control de IASS evalúan el apego al Proceso de “Precauciones Estándar y por Mecanismos de Transmisión” e informan a CODECIN los resultados.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CODECIN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Emite acuerdos que permitan alcanzar las metas establecidas para la reducción de IAAS.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4283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Precauciones Estándar y </a:t>
            </a:r>
          </a:p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por Mecanismos de Transmisión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Tarjetas de precaución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Precauciones estándar (rojo),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Precauciones de contacto (amarillo),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Precauciones de vía área (azul),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Precauciones de gota (verde),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Pacientes inmunocomprometidos (gris),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Precauciones de aislamiento por contacto plus (naranja). 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9595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Tarjetas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Precauciones Estándar  (Roja)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015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r>
              <a:rPr lang="es-MX" sz="2000" b="1" dirty="0">
                <a:latin typeface="Montserrat-Regular"/>
              </a:rPr>
              <a:t>Deben realizarse en todos los pacientes</a:t>
            </a:r>
          </a:p>
          <a:p>
            <a:r>
              <a:rPr lang="es-MX" sz="2000" b="1" dirty="0">
                <a:latin typeface="Montserrat-Regular"/>
              </a:rPr>
              <a:t>independientemente del diagnóstico clínico y adaptarlas de acuerdo a cada condición.</a:t>
            </a:r>
          </a:p>
          <a:p>
            <a:endParaRPr lang="es-MX" sz="2000" b="1" dirty="0">
              <a:latin typeface="Montserrat-Regular"/>
            </a:endParaRPr>
          </a:p>
          <a:p>
            <a:endParaRPr lang="es-MX" sz="2000" b="1" dirty="0">
              <a:latin typeface="Montserrat-Regular"/>
            </a:endParaRPr>
          </a:p>
          <a:p>
            <a:r>
              <a:rPr lang="es-MX" sz="2000" b="1" dirty="0">
                <a:solidFill>
                  <a:srgbClr val="C09100"/>
                </a:solidFill>
                <a:latin typeface="Montserrat-Regular"/>
              </a:rPr>
              <a:t>Ejemplo: Cirugía Programada, Coma diabético, fractura de </a:t>
            </a:r>
            <a:r>
              <a:rPr lang="es-MX" sz="2000" b="1" dirty="0" err="1">
                <a:solidFill>
                  <a:srgbClr val="C09100"/>
                </a:solidFill>
                <a:latin typeface="Montserrat-Regular"/>
              </a:rPr>
              <a:t>femur</a:t>
            </a:r>
            <a:r>
              <a:rPr lang="es-MX" sz="2000" b="1" dirty="0">
                <a:solidFill>
                  <a:srgbClr val="C09100"/>
                </a:solidFill>
                <a:latin typeface="Montserrat-Regular"/>
              </a:rPr>
              <a:t>.</a:t>
            </a:r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57" y="2198875"/>
            <a:ext cx="53641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7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Tarjetas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6082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Precauciones por contacto (Amarilla)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015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r>
              <a:rPr lang="es-MX" sz="2000" b="1" dirty="0">
                <a:latin typeface="Montserrat" panose="00000500000000000000" pitchFamily="2" charset="0"/>
              </a:rPr>
              <a:t>Su objetivo es evitar el contacto con sangre o líquidos corporales contaminados y evitar la transmisión, colonización e infección de otros pacientes.</a:t>
            </a:r>
          </a:p>
          <a:p>
            <a:endParaRPr lang="es-MX" sz="2000" dirty="0">
              <a:latin typeface="Montserrat-Regular"/>
            </a:endParaRPr>
          </a:p>
          <a:p>
            <a:r>
              <a:rPr lang="es-MX" sz="2000" dirty="0">
                <a:solidFill>
                  <a:srgbClr val="C09100"/>
                </a:solidFill>
                <a:latin typeface="Montserrat-Regular"/>
              </a:rPr>
              <a:t>Ejemplo: Enfermedades entéricas por</a:t>
            </a:r>
          </a:p>
          <a:p>
            <a:r>
              <a:rPr lang="es-MX" sz="2000" dirty="0" err="1">
                <a:solidFill>
                  <a:srgbClr val="C09100"/>
                </a:solidFill>
                <a:latin typeface="Montserrat-Regular"/>
              </a:rPr>
              <a:t>clostridium</a:t>
            </a:r>
            <a:r>
              <a:rPr lang="es-MX" sz="2000" dirty="0">
                <a:solidFill>
                  <a:srgbClr val="C09100"/>
                </a:solidFill>
                <a:latin typeface="Montserrat-Regular"/>
              </a:rPr>
              <a:t> </a:t>
            </a:r>
            <a:r>
              <a:rPr lang="es-MX" sz="2000" dirty="0" err="1">
                <a:solidFill>
                  <a:srgbClr val="C09100"/>
                </a:solidFill>
                <a:latin typeface="Montserrat-Regular"/>
              </a:rPr>
              <a:t>difficile</a:t>
            </a:r>
            <a:r>
              <a:rPr lang="es-MX" sz="2000" dirty="0">
                <a:solidFill>
                  <a:srgbClr val="C09100"/>
                </a:solidFill>
                <a:latin typeface="Montserrat-Regular"/>
              </a:rPr>
              <a:t>, pacientes incontinentes</a:t>
            </a:r>
          </a:p>
          <a:p>
            <a:r>
              <a:rPr lang="it-IT" sz="2000" dirty="0">
                <a:solidFill>
                  <a:srgbClr val="C09100"/>
                </a:solidFill>
                <a:latin typeface="Montserrat-Regular"/>
              </a:rPr>
              <a:t>con E. Coli, shigella, Hepatitis A, Rotavirus.</a:t>
            </a:r>
          </a:p>
          <a:p>
            <a:r>
              <a:rPr lang="pt-BR" sz="2000" dirty="0">
                <a:solidFill>
                  <a:srgbClr val="C09100"/>
                </a:solidFill>
                <a:latin typeface="Montserrat-Regular"/>
              </a:rPr>
              <a:t>Impetigo, </a:t>
            </a:r>
            <a:r>
              <a:rPr lang="pt-BR" sz="2000" dirty="0" err="1">
                <a:solidFill>
                  <a:srgbClr val="C09100"/>
                </a:solidFill>
                <a:latin typeface="Montserrat-Regular"/>
              </a:rPr>
              <a:t>pediculosis</a:t>
            </a:r>
            <a:r>
              <a:rPr lang="pt-BR" sz="2000" dirty="0">
                <a:solidFill>
                  <a:srgbClr val="C09100"/>
                </a:solidFill>
                <a:latin typeface="Montserrat-Regular"/>
              </a:rPr>
              <a:t>, Herpes Zoster, </a:t>
            </a:r>
            <a:r>
              <a:rPr lang="pt-BR" sz="2000" dirty="0" err="1">
                <a:solidFill>
                  <a:srgbClr val="C09100"/>
                </a:solidFill>
                <a:latin typeface="Montserrat-Regular"/>
              </a:rPr>
              <a:t>SARSCoV</a:t>
            </a:r>
            <a:r>
              <a:rPr lang="pt-BR" sz="2000" dirty="0">
                <a:solidFill>
                  <a:srgbClr val="C09100"/>
                </a:solidFill>
                <a:latin typeface="Montserrat-Regular"/>
              </a:rPr>
              <a:t>-</a:t>
            </a:r>
          </a:p>
          <a:p>
            <a:r>
              <a:rPr lang="es-MX" sz="2000" dirty="0">
                <a:solidFill>
                  <a:srgbClr val="C09100"/>
                </a:solidFill>
                <a:latin typeface="Montserrat-Regular"/>
              </a:rPr>
              <a:t>2.</a:t>
            </a:r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86" y="2262374"/>
            <a:ext cx="49990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Tarjetas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40206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Precauciones por Gotas (Verde)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015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r>
              <a:rPr lang="es-MX" sz="2000" b="1" dirty="0">
                <a:latin typeface="Montserrat" panose="00000500000000000000" pitchFamily="2" charset="0"/>
              </a:rPr>
              <a:t>Este tipo de transmisión es generada por una persona al toser, estornudar o hablar durante los procedimientos, depositando las gotas  expelidas en la conjuntiva, boca o mucosa nasal, su tamaño es de más de 5 micras y no se desplazan a más de un metro.</a:t>
            </a:r>
          </a:p>
          <a:p>
            <a:endParaRPr lang="es-MX" sz="2000" dirty="0">
              <a:solidFill>
                <a:srgbClr val="C09100"/>
              </a:solidFill>
              <a:latin typeface="Montserrat-Regular"/>
            </a:endParaRPr>
          </a:p>
          <a:p>
            <a:r>
              <a:rPr lang="es-MX" sz="2000" dirty="0">
                <a:solidFill>
                  <a:srgbClr val="C09100"/>
                </a:solidFill>
                <a:latin typeface="Montserrat-Regular"/>
              </a:rPr>
              <a:t>Ejemplo: Difteria, tosferina, neumonía por</a:t>
            </a:r>
          </a:p>
          <a:p>
            <a:r>
              <a:rPr lang="es-MX" sz="2000" dirty="0" err="1">
                <a:solidFill>
                  <a:srgbClr val="C09100"/>
                </a:solidFill>
                <a:latin typeface="Montserrat-Regular"/>
              </a:rPr>
              <a:t>micoplasa</a:t>
            </a:r>
            <a:r>
              <a:rPr lang="es-MX" sz="2000" dirty="0">
                <a:solidFill>
                  <a:srgbClr val="C09100"/>
                </a:solidFill>
                <a:latin typeface="Montserrat-Regular"/>
              </a:rPr>
              <a:t>, meningococo, </a:t>
            </a:r>
            <a:r>
              <a:rPr lang="es-MX" sz="2000" dirty="0" err="1">
                <a:solidFill>
                  <a:srgbClr val="C09100"/>
                </a:solidFill>
                <a:latin typeface="Montserrat-Regular"/>
              </a:rPr>
              <a:t>haemophilus</a:t>
            </a:r>
            <a:endParaRPr lang="es-MX" sz="2000" dirty="0">
              <a:solidFill>
                <a:srgbClr val="C09100"/>
              </a:solidFill>
              <a:latin typeface="Montserrat-Regular"/>
            </a:endParaRPr>
          </a:p>
          <a:p>
            <a:r>
              <a:rPr lang="es-MX" sz="2000" dirty="0" err="1">
                <a:solidFill>
                  <a:srgbClr val="C09100"/>
                </a:solidFill>
                <a:latin typeface="Montserrat-Regular"/>
              </a:rPr>
              <a:t>influenzae</a:t>
            </a:r>
            <a:r>
              <a:rPr lang="es-MX" sz="2000" dirty="0">
                <a:solidFill>
                  <a:srgbClr val="C09100"/>
                </a:solidFill>
                <a:latin typeface="Montserrat-Regular"/>
              </a:rPr>
              <a:t>.</a:t>
            </a:r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9" y="2102216"/>
            <a:ext cx="52673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5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Tarjetas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81000" y="1244812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Precauciones para vía aérea.  (Azul)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60152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r>
              <a:rPr lang="es-MX" sz="2000" b="1" dirty="0">
                <a:latin typeface="Montserrat" panose="00000500000000000000" pitchFamily="2" charset="0"/>
              </a:rPr>
              <a:t>Estas partículas infecciosas son &lt; a 5 micras y están suspendidas en el aire por largos períodos de tiempo. De esta forma pueden inhalarse en el mismo espacio del sujeto infectado o a largas distancias.</a:t>
            </a:r>
          </a:p>
          <a:p>
            <a:endParaRPr lang="es-MX" sz="2000" dirty="0">
              <a:latin typeface="Montserrat-Regular"/>
            </a:endParaRPr>
          </a:p>
          <a:p>
            <a:endParaRPr lang="es-MX" sz="2000" dirty="0">
              <a:latin typeface="Montserrat-Regular"/>
            </a:endParaRPr>
          </a:p>
          <a:p>
            <a:endParaRPr lang="es-MX" sz="2000" dirty="0">
              <a:latin typeface="Montserrat-Regular"/>
            </a:endParaRPr>
          </a:p>
          <a:p>
            <a:r>
              <a:rPr lang="es-MX" sz="2000" dirty="0">
                <a:solidFill>
                  <a:srgbClr val="C09100"/>
                </a:solidFill>
                <a:latin typeface="Montserrat-Regular"/>
              </a:rPr>
              <a:t>Ejemplo: Tuberculosis pulmonar, Sarampión,</a:t>
            </a:r>
          </a:p>
          <a:p>
            <a:r>
              <a:rPr lang="es-MX" sz="2000" dirty="0">
                <a:solidFill>
                  <a:srgbClr val="C09100"/>
                </a:solidFill>
                <a:latin typeface="Montserrat-Regular"/>
              </a:rPr>
              <a:t>Varicela, SARS-CoV-2</a:t>
            </a:r>
            <a:endParaRPr lang="es-MX" sz="2000" b="1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9" y="2200369"/>
            <a:ext cx="52863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07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B2D943A-B99B-A940-9C9B-4981D70C8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6" y="2885880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650F48-93C2-1F4A-913E-D11FF0399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39" y="3839844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470" y="4225100"/>
            <a:ext cx="1297059" cy="152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2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79695" y="2066239"/>
            <a:ext cx="7736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Existen más de 1.4 millones de personas en el mundo que contraen una IAAS anualmente.</a:t>
            </a:r>
          </a:p>
          <a:p>
            <a:pPr algn="just"/>
            <a:endParaRPr lang="es-MX" sz="2000" b="1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Se estima que entre el 5% y 10% de los pacientes que ingresan a un hospital, van a desarrollar una o más IAAS,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7905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Introducción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2899957"/>
            <a:ext cx="682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Cada uno de las recomendaciones (paquetes) aquí expuestas han demostrado en la literatura reducir el riesgo para dicha IAAS en particular, así los paquetes no son excluyentes.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3317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CVC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2899956"/>
            <a:ext cx="682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Acciones para la Prevención de Infección del Torrente Sanguíneo Asociado al uso de Catéter Venoso Central (CVC)</a:t>
            </a:r>
            <a:endParaRPr lang="es-MX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623FE9-CC92-4971-B2D7-C9EC72FAD2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43" y="1899639"/>
            <a:ext cx="4958361" cy="49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CVC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972109"/>
            <a:ext cx="682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MX" b="1" dirty="0">
                <a:solidFill>
                  <a:srgbClr val="000000"/>
                </a:solidFill>
                <a:latin typeface="Montserrat"/>
              </a:rPr>
              <a:t>Inserción de CVC:</a:t>
            </a:r>
          </a:p>
          <a:p>
            <a:pPr marL="342900" indent="-342900" algn="just">
              <a:buAutoNum type="alphaLcParenR"/>
            </a:pPr>
            <a:endParaRPr lang="es-MX" dirty="0">
              <a:solidFill>
                <a:srgbClr val="000000"/>
              </a:solidFill>
              <a:latin typeface="Montserrat"/>
            </a:endParaRPr>
          </a:p>
          <a:p>
            <a:pPr marL="342900" indent="-342900" algn="just">
              <a:buAutoNum type="arabicParenR"/>
            </a:pPr>
            <a:r>
              <a:rPr lang="es-MX" dirty="0">
                <a:solidFill>
                  <a:srgbClr val="000000"/>
                </a:solidFill>
                <a:latin typeface="Montserrat"/>
              </a:rPr>
              <a:t>Higiene de manos del personal previo a la inserción.</a:t>
            </a:r>
          </a:p>
          <a:p>
            <a:pPr marL="342900" indent="-342900" algn="just">
              <a:buAutoNum type="arabicParenR"/>
            </a:pPr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2) Uso de </a:t>
            </a:r>
            <a:r>
              <a:rPr lang="es-MX" dirty="0" err="1">
                <a:solidFill>
                  <a:srgbClr val="000000"/>
                </a:solidFill>
                <a:latin typeface="Montserrat"/>
              </a:rPr>
              <a:t>cubrebocas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, gorro, bata, guantes y campos estériles (técnica de barrera máxima).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3) Uso de antisépticos correctos (ej. </a:t>
            </a:r>
            <a:r>
              <a:rPr lang="es-MX" dirty="0" err="1">
                <a:solidFill>
                  <a:srgbClr val="000000"/>
                </a:solidFill>
                <a:latin typeface="Montserrat"/>
              </a:rPr>
              <a:t>Clorhexidina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 más alcohol), selección de sitio de inserción (ej. Utilizar venas subclavias en lugar de yugulares o evitar venas femorales</a:t>
            </a: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en pacientes adultos).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450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CVC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972109"/>
            <a:ext cx="8561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"/>
              </a:rPr>
              <a:t>b) Mantenimiento de CVC: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marL="342900" indent="-342900" algn="just">
              <a:buAutoNum type="alphaLcPeriod"/>
            </a:pPr>
            <a:r>
              <a:rPr lang="es-MX" dirty="0">
                <a:solidFill>
                  <a:srgbClr val="000000"/>
                </a:solidFill>
                <a:latin typeface="Montserrat"/>
              </a:rPr>
              <a:t>Revisión cotidiana para verificar el estado del catéter (ej. Sitio de inserción, curación)</a:t>
            </a:r>
          </a:p>
          <a:p>
            <a:pPr marL="342900" indent="-342900" algn="just">
              <a:buAutoNum type="alphaLcPeriod"/>
            </a:pPr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b. Retiro de vías innecesarias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c. Higiene de manos y desinfección de los puertos de inyección (con alcohol al 70%) previo a la manipulación.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d. Realizar con técnica aséptica el cambio de los puertos de conexión (llave de tres vías y equipos de PVC).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e. Realizar cambio del sistema de infusión cada 72 horas; en caso de uso con productos sanguíneos o lípidos (NPT), realizar remplazo inmediato del equipo de infusión.</a:t>
            </a:r>
          </a:p>
        </p:txBody>
      </p:sp>
    </p:spTree>
    <p:extLst>
      <p:ext uri="{BB962C8B-B14F-4D97-AF65-F5344CB8AC3E}">
        <p14:creationId xmlns:p14="http://schemas.microsoft.com/office/powerpoint/2010/main" val="147794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CVC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1972109"/>
            <a:ext cx="8561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"/>
              </a:rPr>
              <a:t>b) Mantenimiento de CVC: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f. Realizar la antisepsia (curación) del sitio de inserción cada 7 días con técnica estéril.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Se mantiene la conexión del sistema de infusión en todo momento.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g. Se recomienda el uso de baño seco con toallas de </a:t>
            </a:r>
            <a:r>
              <a:rPr lang="es-MX" dirty="0" err="1">
                <a:solidFill>
                  <a:srgbClr val="000000"/>
                </a:solidFill>
                <a:latin typeface="Montserrat"/>
              </a:rPr>
              <a:t>clorhexidina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 al 2%.</a:t>
            </a:r>
          </a:p>
        </p:txBody>
      </p:sp>
    </p:spTree>
    <p:extLst>
      <p:ext uri="{BB962C8B-B14F-4D97-AF65-F5344CB8AC3E}">
        <p14:creationId xmlns:p14="http://schemas.microsoft.com/office/powerpoint/2010/main" val="166382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Paquete Catéter Urinario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20937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81000" y="2899956"/>
            <a:ext cx="682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Paquete de Acciones para la Prevención 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de Infección de Vías Urinarias Asociadas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Montserrat"/>
              </a:rPr>
              <a:t>al uso de Catéter Urinario (CU)</a:t>
            </a:r>
            <a:endParaRPr lang="es-MX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21AE5F-33FF-4E6D-AF27-E7FA0C03A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213" b="12457"/>
          <a:stretch/>
        </p:blipFill>
        <p:spPr>
          <a:xfrm>
            <a:off x="5355771" y="1807458"/>
            <a:ext cx="6167119" cy="4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9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651B2-F31E-4D05-8D4F-556AAA612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00B569-9A66-4994-8D78-2CBCC075661C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C4E356-2B19-4DF5-A8FE-3582A7FAE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1385</Words>
  <Application>Microsoft Office PowerPoint</Application>
  <PresentationFormat>Panorámica</PresentationFormat>
  <Paragraphs>208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Montserrat SemiBold</vt:lpstr>
      <vt:lpstr>Montserrat Medium</vt:lpstr>
      <vt:lpstr>Calibri</vt:lpstr>
      <vt:lpstr>Arial</vt:lpstr>
      <vt:lpstr>Montserrat-Regular</vt:lpstr>
      <vt:lpstr>Montserrat</vt:lpstr>
      <vt:lpstr>Tema de Office</vt:lpstr>
      <vt:lpstr> PLAN EMERGENTE DE CAPACITACION  PARA MEJORA DE PROCESOS ASISTENCIALES  RETO DE 120 DÍAS     HGZ89 “Chapultepec”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PLAN EMERGENTE DE CAPACITACION  PARA MEJORA DE PROCESOS ASISTENCIALES  RETO DE 120 DÍAS     HGZ89 “Chapultepec”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Manuel C</cp:lastModifiedBy>
  <cp:revision>97</cp:revision>
  <dcterms:created xsi:type="dcterms:W3CDTF">2018-12-04T03:27:02Z</dcterms:created>
  <dcterms:modified xsi:type="dcterms:W3CDTF">2021-10-22T17:48:39Z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